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0" r:id="rId3"/>
    <p:sldId id="261" r:id="rId4"/>
    <p:sldId id="262" r:id="rId5"/>
    <p:sldId id="259" r:id="rId6"/>
    <p:sldId id="263" r:id="rId7"/>
    <p:sldId id="264" r:id="rId8"/>
    <p:sldId id="265" r:id="rId9"/>
    <p:sldId id="267" r:id="rId10"/>
    <p:sldId id="268" r:id="rId11"/>
    <p:sldId id="269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27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24FE67-9783-43F3-82DD-A29C7CB7A5F7}" type="datetimeFigureOut">
              <a:rPr lang="en-US" smtClean="0"/>
              <a:t>3/20/2013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55B7B9-54C9-465B-AFA3-94062A9B2D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620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5B7B9-54C9-465B-AFA3-94062A9B2D5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6013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7.jpg"/><Relationship Id="rId7" Type="http://schemas.openxmlformats.org/officeDocument/2006/relationships/image" Target="../media/image11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14.jpg"/><Relationship Id="rId4" Type="http://schemas.openxmlformats.org/officeDocument/2006/relationships/image" Target="../media/image8.jpeg"/><Relationship Id="rId9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95400" y="191274"/>
            <a:ext cx="678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/>
              <a:t>স্বাগতম</a:t>
            </a:r>
            <a:endParaRPr lang="en-US" sz="4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445083" y="1065284"/>
            <a:ext cx="4111768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282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5527" y="468868"/>
            <a:ext cx="8603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1639669"/>
            <a:ext cx="411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রোকসানা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ইয়াসমিন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2667000"/>
            <a:ext cx="33805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আইডি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3600" smtClean="0">
                <a:latin typeface="NikoshBAN" pitchFamily="2" charset="0"/>
                <a:cs typeface="NikoshBAN" pitchFamily="2" charset="0"/>
              </a:rPr>
              <a:t>নং-</a:t>
            </a:r>
            <a:r>
              <a:rPr lang="en-US" sz="3600" smtClean="0">
                <a:latin typeface="NikoshBAN" pitchFamily="2" charset="0"/>
                <a:cs typeface="NikoshBAN" pitchFamily="2" charset="0"/>
              </a:rPr>
              <a:t>০১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5527" y="3620869"/>
            <a:ext cx="3650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সহ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কা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রি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" y="4459069"/>
            <a:ext cx="396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ভূবনেরচালা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উচচ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35527" y="5221069"/>
            <a:ext cx="30410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কাপাসিয়া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গাজীপুর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.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Down Arrow 7"/>
          <p:cNvSpPr/>
          <p:nvPr/>
        </p:nvSpPr>
        <p:spPr>
          <a:xfrm>
            <a:off x="4495800" y="1403866"/>
            <a:ext cx="304800" cy="453973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76800" y="2221468"/>
            <a:ext cx="358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বিষয়ঃ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সাধারণ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বিজ্ঞান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29200" y="1535668"/>
            <a:ext cx="381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শ্রেনিঃ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৮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ম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76800" y="3265828"/>
            <a:ext cx="3112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সময়ঃ৫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০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মিনিট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7294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2" grpId="0"/>
      <p:bldP spid="8" grpId="0" animBg="1"/>
      <p:bldP spid="9" grpId="0"/>
      <p:bldP spid="10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609600" y="1190506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পূবপ্রস্তুতিঃ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3200400"/>
            <a:ext cx="3086100" cy="30861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8553" y="174724"/>
            <a:ext cx="3686594" cy="240089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12037"/>
            <a:ext cx="2935963" cy="29359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540" y="3230105"/>
            <a:ext cx="1880119" cy="310977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94" y="3763089"/>
            <a:ext cx="3119173" cy="252341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38200" y="2819400"/>
            <a:ext cx="32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/>
              <a:t>শামূক 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5499229" y="2541219"/>
            <a:ext cx="33652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/>
              <a:t>তারা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মাছ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829300" y="6333543"/>
            <a:ext cx="289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/>
              <a:t>দোয়েল  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3545563" y="6278751"/>
            <a:ext cx="23878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/>
              <a:t>হাইড্রা  </a:t>
            </a:r>
          </a:p>
          <a:p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609600" y="6463417"/>
            <a:ext cx="2869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/>
              <a:t>স্পনজ়িলা</a:t>
            </a:r>
            <a:r>
              <a:rPr lang="bn-BD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6947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90600" y="2325469"/>
            <a:ext cx="731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অমেরুদন্ডীপ্রাণী শ্রেণিবিন্যাস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1613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3999" y="477798"/>
            <a:ext cx="6614809" cy="1143000"/>
          </a:xfrm>
        </p:spPr>
        <p:txBody>
          <a:bodyPr>
            <a:norm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শিখণফলঃ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1736947"/>
            <a:ext cx="7772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১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অমেরুদন্ডী প্রাণীর শ্রেণীবিন্যস করতে পারবে।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2825770"/>
            <a:ext cx="83382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২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অমেরুদন্ডী প্রাণীদের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পর্বের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বৈশিষ্ট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্য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বলতে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পারবে।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8474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01043" y="763727"/>
            <a:ext cx="1549185" cy="1200329"/>
          </a:xfrm>
        </p:spPr>
        <p:txBody>
          <a:bodyPr>
            <a:normAutofit/>
          </a:bodyPr>
          <a:lstStyle/>
          <a:p>
            <a:pPr marL="3657600" lvl="8" indent="0">
              <a:buNone/>
            </a:pPr>
            <a:endParaRPr lang="bn-BD" sz="3600" dirty="0" smtClean="0"/>
          </a:p>
          <a:p>
            <a:pPr lvl="8"/>
            <a:endParaRPr lang="bn-BD" sz="3600" dirty="0"/>
          </a:p>
          <a:p>
            <a:pPr lvl="8"/>
            <a:endParaRPr lang="en-US" sz="3600" dirty="0"/>
          </a:p>
        </p:txBody>
      </p:sp>
      <p:sp>
        <p:nvSpPr>
          <p:cNvPr id="8" name="Oval 7"/>
          <p:cNvSpPr/>
          <p:nvPr/>
        </p:nvSpPr>
        <p:spPr>
          <a:xfrm>
            <a:off x="2971800" y="2309336"/>
            <a:ext cx="2286000" cy="19578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2" name="Straight Connector 11"/>
          <p:cNvCxnSpPr>
            <a:stCxn id="8" idx="0"/>
          </p:cNvCxnSpPr>
          <p:nvPr/>
        </p:nvCxnSpPr>
        <p:spPr>
          <a:xfrm flipH="1" flipV="1">
            <a:off x="4038600" y="1186189"/>
            <a:ext cx="76200" cy="11231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038600" y="4267200"/>
            <a:ext cx="0" cy="1066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8" idx="2"/>
          </p:cNvCxnSpPr>
          <p:nvPr/>
        </p:nvCxnSpPr>
        <p:spPr>
          <a:xfrm flipH="1">
            <a:off x="1447800" y="3288268"/>
            <a:ext cx="152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5192900" y="3484081"/>
            <a:ext cx="1544988" cy="4963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 flipV="1">
            <a:off x="2209800" y="1417229"/>
            <a:ext cx="1068364" cy="12602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8" idx="3"/>
          </p:cNvCxnSpPr>
          <p:nvPr/>
        </p:nvCxnSpPr>
        <p:spPr>
          <a:xfrm flipH="1">
            <a:off x="1981200" y="3980477"/>
            <a:ext cx="1325377" cy="8201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4848386" y="3980477"/>
            <a:ext cx="968849" cy="14906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endCxn id="4" idx="3"/>
          </p:cNvCxnSpPr>
          <p:nvPr/>
        </p:nvCxnSpPr>
        <p:spPr>
          <a:xfrm flipV="1">
            <a:off x="4659110" y="889959"/>
            <a:ext cx="1158125" cy="14722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V="1">
            <a:off x="5168005" y="2362200"/>
            <a:ext cx="1232795" cy="608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1142999" y="1562100"/>
            <a:ext cx="1584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048000" y="2970312"/>
            <a:ext cx="22097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n-BD" sz="40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অ্যানিম্যলিয়া</a:t>
            </a:r>
            <a:endParaRPr lang="en-US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5575515" y="357483"/>
            <a:ext cx="1742337" cy="1389328"/>
            <a:chOff x="5575515" y="644013"/>
            <a:chExt cx="1742337" cy="1102797"/>
          </a:xfrm>
        </p:grpSpPr>
        <p:sp>
          <p:nvSpPr>
            <p:cNvPr id="51" name="TextBox 50"/>
            <p:cNvSpPr txBox="1"/>
            <p:nvPr/>
          </p:nvSpPr>
          <p:spPr>
            <a:xfrm>
              <a:off x="5788380" y="1223590"/>
              <a:ext cx="15294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800" dirty="0" smtClean="0">
                  <a:latin typeface="NikoshBAN" pitchFamily="2" charset="0"/>
                  <a:cs typeface="NikoshBAN" pitchFamily="2" charset="0"/>
                </a:rPr>
                <a:t>নিডারিয়া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75515" y="644013"/>
              <a:ext cx="1650570" cy="495176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  <p:grpSp>
        <p:nvGrpSpPr>
          <p:cNvPr id="19" name="Group 18"/>
          <p:cNvGrpSpPr/>
          <p:nvPr/>
        </p:nvGrpSpPr>
        <p:grpSpPr>
          <a:xfrm>
            <a:off x="3231394" y="152610"/>
            <a:ext cx="1616992" cy="1264619"/>
            <a:chOff x="3231394" y="152610"/>
            <a:chExt cx="1616992" cy="1264619"/>
          </a:xfrm>
        </p:grpSpPr>
        <p:sp>
          <p:nvSpPr>
            <p:cNvPr id="50" name="TextBox 49"/>
            <p:cNvSpPr txBox="1"/>
            <p:nvPr/>
          </p:nvSpPr>
          <p:spPr>
            <a:xfrm>
              <a:off x="3278163" y="894009"/>
              <a:ext cx="157022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800" dirty="0" smtClean="0">
                  <a:latin typeface="NikoshBAN" pitchFamily="2" charset="0"/>
                  <a:cs typeface="NikoshBAN" pitchFamily="2" charset="0"/>
                </a:rPr>
                <a:t>পরিফেরা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3571399" y="-187395"/>
              <a:ext cx="828707" cy="1508717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  <p:grpSp>
        <p:nvGrpSpPr>
          <p:cNvPr id="20" name="Group 19"/>
          <p:cNvGrpSpPr/>
          <p:nvPr/>
        </p:nvGrpSpPr>
        <p:grpSpPr>
          <a:xfrm>
            <a:off x="762000" y="566963"/>
            <a:ext cx="2624701" cy="1496025"/>
            <a:chOff x="1135644" y="653422"/>
            <a:chExt cx="2180903" cy="1408150"/>
          </a:xfrm>
        </p:grpSpPr>
        <p:sp>
          <p:nvSpPr>
            <p:cNvPr id="69" name="TextBox 68"/>
            <p:cNvSpPr txBox="1"/>
            <p:nvPr/>
          </p:nvSpPr>
          <p:spPr>
            <a:xfrm>
              <a:off x="1487748" y="1538352"/>
              <a:ext cx="18287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800" dirty="0" smtClean="0">
                  <a:latin typeface="NikoshBAN" pitchFamily="2" charset="0"/>
                  <a:cs typeface="NikoshBAN" pitchFamily="2" charset="0"/>
                </a:rPr>
                <a:t>কর্ডাটা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5644" y="653422"/>
              <a:ext cx="1386309" cy="834824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  <p:grpSp>
        <p:nvGrpSpPr>
          <p:cNvPr id="27" name="Group 26"/>
          <p:cNvGrpSpPr/>
          <p:nvPr/>
        </p:nvGrpSpPr>
        <p:grpSpPr>
          <a:xfrm>
            <a:off x="3330409" y="5408469"/>
            <a:ext cx="2057400" cy="1299253"/>
            <a:chOff x="3330409" y="5408469"/>
            <a:chExt cx="2057400" cy="1299253"/>
          </a:xfrm>
        </p:grpSpPr>
        <p:sp>
          <p:nvSpPr>
            <p:cNvPr id="64" name="TextBox 63"/>
            <p:cNvSpPr txBox="1"/>
            <p:nvPr/>
          </p:nvSpPr>
          <p:spPr>
            <a:xfrm>
              <a:off x="3330409" y="6184502"/>
              <a:ext cx="20574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800" dirty="0" smtClean="0">
                  <a:latin typeface="NikoshBAN" pitchFamily="2" charset="0"/>
                  <a:cs typeface="NikoshBAN" pitchFamily="2" charset="0"/>
                </a:rPr>
                <a:t>আর্থোপোডা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38161" y="5408469"/>
              <a:ext cx="1320949" cy="780978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  <p:grpSp>
        <p:nvGrpSpPr>
          <p:cNvPr id="26" name="Group 25"/>
          <p:cNvGrpSpPr/>
          <p:nvPr/>
        </p:nvGrpSpPr>
        <p:grpSpPr>
          <a:xfrm>
            <a:off x="180742" y="4423581"/>
            <a:ext cx="1802208" cy="1473479"/>
            <a:chOff x="180742" y="4423581"/>
            <a:chExt cx="1802208" cy="1473479"/>
          </a:xfrm>
        </p:grpSpPr>
        <p:sp>
          <p:nvSpPr>
            <p:cNvPr id="65" name="TextBox 64"/>
            <p:cNvSpPr txBox="1"/>
            <p:nvPr/>
          </p:nvSpPr>
          <p:spPr>
            <a:xfrm>
              <a:off x="498715" y="5373840"/>
              <a:ext cx="14824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800" dirty="0" smtClean="0">
                  <a:latin typeface="NikoshBAN" pitchFamily="2" charset="0"/>
                  <a:cs typeface="NikoshBAN" pitchFamily="2" charset="0"/>
                </a:rPr>
                <a:t>মলাস্কা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742" y="4423581"/>
              <a:ext cx="1802208" cy="910419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  <p:grpSp>
        <p:nvGrpSpPr>
          <p:cNvPr id="13" name="Group 12"/>
          <p:cNvGrpSpPr/>
          <p:nvPr/>
        </p:nvGrpSpPr>
        <p:grpSpPr>
          <a:xfrm>
            <a:off x="6487480" y="1877108"/>
            <a:ext cx="2484827" cy="1547197"/>
            <a:chOff x="6487480" y="1877108"/>
            <a:chExt cx="2484827" cy="1547197"/>
          </a:xfrm>
        </p:grpSpPr>
        <p:sp>
          <p:nvSpPr>
            <p:cNvPr id="58" name="TextBox 57"/>
            <p:cNvSpPr txBox="1"/>
            <p:nvPr/>
          </p:nvSpPr>
          <p:spPr>
            <a:xfrm>
              <a:off x="6577818" y="2839530"/>
              <a:ext cx="239448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200" dirty="0" smtClean="0">
                  <a:latin typeface="NikoshBAN" pitchFamily="2" charset="0"/>
                  <a:cs typeface="NikoshBAN" pitchFamily="2" charset="0"/>
                </a:rPr>
                <a:t>প্লাটিহেলমিনথিস</a:t>
              </a:r>
              <a:endParaRPr lang="en-US" sz="3600" dirty="0"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6973174" y="1391414"/>
              <a:ext cx="961874" cy="1933262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  <p:grpSp>
        <p:nvGrpSpPr>
          <p:cNvPr id="10" name="Group 9"/>
          <p:cNvGrpSpPr/>
          <p:nvPr/>
        </p:nvGrpSpPr>
        <p:grpSpPr>
          <a:xfrm>
            <a:off x="6785754" y="3524310"/>
            <a:ext cx="1980474" cy="1594155"/>
            <a:chOff x="6785754" y="3524310"/>
            <a:chExt cx="1980474" cy="1594155"/>
          </a:xfrm>
        </p:grpSpPr>
        <p:sp>
          <p:nvSpPr>
            <p:cNvPr id="61" name="TextBox 60"/>
            <p:cNvSpPr txBox="1"/>
            <p:nvPr/>
          </p:nvSpPr>
          <p:spPr>
            <a:xfrm>
              <a:off x="6858351" y="4533690"/>
              <a:ext cx="190787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200" dirty="0" smtClean="0">
                  <a:latin typeface="NikoshBAN" pitchFamily="2" charset="0"/>
                  <a:cs typeface="NikoshBAN" pitchFamily="2" charset="0"/>
                </a:rPr>
                <a:t>নেমাটোডা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85754" y="3524310"/>
              <a:ext cx="1952626" cy="866228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  <p:grpSp>
        <p:nvGrpSpPr>
          <p:cNvPr id="24" name="Group 23"/>
          <p:cNvGrpSpPr/>
          <p:nvPr/>
        </p:nvGrpSpPr>
        <p:grpSpPr>
          <a:xfrm>
            <a:off x="-13027" y="2338021"/>
            <a:ext cx="2189746" cy="1546170"/>
            <a:chOff x="-13027" y="2338021"/>
            <a:chExt cx="2189746" cy="1546170"/>
          </a:xfrm>
        </p:grpSpPr>
        <p:sp>
          <p:nvSpPr>
            <p:cNvPr id="66" name="TextBox 65"/>
            <p:cNvSpPr txBox="1"/>
            <p:nvPr/>
          </p:nvSpPr>
          <p:spPr>
            <a:xfrm>
              <a:off x="-13027" y="3484081"/>
              <a:ext cx="21897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000" dirty="0" smtClean="0"/>
                <a:t>একাইনোডামাটা</a:t>
              </a:r>
              <a:endParaRPr lang="en-US" dirty="0"/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338021"/>
              <a:ext cx="2106084" cy="950247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  <p:grpSp>
        <p:nvGrpSpPr>
          <p:cNvPr id="28" name="Group 27"/>
          <p:cNvGrpSpPr/>
          <p:nvPr/>
        </p:nvGrpSpPr>
        <p:grpSpPr>
          <a:xfrm>
            <a:off x="5444201" y="5537833"/>
            <a:ext cx="1797497" cy="1193091"/>
            <a:chOff x="5444201" y="5537833"/>
            <a:chExt cx="1797497" cy="1193091"/>
          </a:xfrm>
        </p:grpSpPr>
        <p:sp>
          <p:nvSpPr>
            <p:cNvPr id="23" name="TextBox 22"/>
            <p:cNvSpPr txBox="1"/>
            <p:nvPr/>
          </p:nvSpPr>
          <p:spPr>
            <a:xfrm>
              <a:off x="5444201" y="6146149"/>
              <a:ext cx="179749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200" dirty="0" smtClean="0"/>
                <a:t> </a:t>
              </a:r>
              <a:r>
                <a:rPr lang="bn-BD" sz="3200" dirty="0" smtClean="0">
                  <a:latin typeface="NikoshBAN" pitchFamily="2" charset="0"/>
                  <a:cs typeface="NikoshBAN" pitchFamily="2" charset="0"/>
                </a:rPr>
                <a:t>অ্যানিলিডা</a:t>
              </a:r>
              <a:endParaRPr lang="en-US" sz="3200" dirty="0"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87553">
              <a:off x="5544720" y="5537833"/>
              <a:ext cx="1619619" cy="551814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184065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38399" y="1124981"/>
            <a:ext cx="62413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বৈশিষ্ট্যঃ ১।  এরা সরলতম  বহূকোষী  ।     </a:t>
            </a:r>
          </a:p>
          <a:p>
            <a:pPr algn="ctr"/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4654" y="1968391"/>
            <a:ext cx="2968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09947" y="1676328"/>
            <a:ext cx="70130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 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         ২। এদের দেহপাচীর  অসংখ্য ছিদ্রযুক্ত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1" y="2898485"/>
            <a:ext cx="43808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উদাঃস্পনজিলা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7803" y="3210050"/>
            <a:ext cx="25145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নিডারিয়া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743200" y="3791128"/>
            <a:ext cx="620125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বৈশিষ্ট্যঃ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১।এদের দেহ  দুইটি ভ্রুণীয়কোষস্তর  দ্বারা গঠিত।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62401" y="4819685"/>
            <a:ext cx="40591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২।এদের  দেহগব্হর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কে  সিলেন্টেরন বলে।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16459" y="6066956"/>
            <a:ext cx="2438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উদাঃ হাইড্রা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637657" y="134034"/>
            <a:ext cx="35813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3600" dirty="0">
                <a:solidFill>
                  <a:prstClr val="black"/>
                </a:solidFill>
                <a:latin typeface="NikoshBAN" pitchFamily="2" charset="0"/>
                <a:ea typeface="+mj-ea"/>
                <a:cs typeface="NikoshBAN" pitchFamily="2" charset="0"/>
              </a:rPr>
              <a:t>পরিফেরা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03" y="780365"/>
            <a:ext cx="2127052" cy="183435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457" y="3856381"/>
            <a:ext cx="1604163" cy="1926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817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10" grpId="0"/>
      <p:bldP spid="11" grpId="0"/>
      <p:bldP spid="12" grpId="0"/>
      <p:bldP spid="4" grpId="0"/>
      <p:bldP spid="7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041" y="1295400"/>
            <a:ext cx="92809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পরিফেরা ও  নিডারিয়া পর্বের  তুলনা কর  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33839" y="381000"/>
            <a:ext cx="5791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দলীয়  কাজ</a:t>
            </a:r>
          </a:p>
          <a:p>
            <a:pPr algn="ctr"/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671" y="2286000"/>
            <a:ext cx="1524000" cy="14974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572000"/>
            <a:ext cx="1689316" cy="168931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2955" y="2479931"/>
            <a:ext cx="1862137" cy="2941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317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1066800"/>
            <a:ext cx="7543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১। অমেরুদন্ডী প্রাণী কাকে বলে ? 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২। পরিফেরার উদাহরন দাও।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৩। নিডারিয়ার 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উদা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হ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রণ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দাও 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0"/>
            <a:ext cx="7162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/>
              <a:t>মূল্যায়ণ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192809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2000" y="1524000"/>
            <a:ext cx="762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পরিফেরা  ও  নিডারিয়ার উদাহরণসহ বৈশিষ্ট্য লিখ।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57300" y="313819"/>
            <a:ext cx="6629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বাড়ীর কাজ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3729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762000"/>
            <a:ext cx="6400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en-US" sz="8000" dirty="0" smtClean="0">
                <a:latin typeface="NikoshBAN" pitchFamily="2" charset="0"/>
                <a:cs typeface="NikoshBAN" pitchFamily="2" charset="0"/>
              </a:rPr>
              <a:t> </a:t>
            </a:r>
            <a:endParaRPr lang="bn-BD" sz="4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905000"/>
            <a:ext cx="5765800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837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856</TotalTime>
  <Words>143</Words>
  <Application>Microsoft Office PowerPoint</Application>
  <PresentationFormat>On-screen Show (4:3)</PresentationFormat>
  <Paragraphs>50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শিখণফলঃ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Doel-1612i3</cp:lastModifiedBy>
  <cp:revision>220</cp:revision>
  <dcterms:created xsi:type="dcterms:W3CDTF">2006-08-16T00:00:00Z</dcterms:created>
  <dcterms:modified xsi:type="dcterms:W3CDTF">2013-03-20T07:43:00Z</dcterms:modified>
</cp:coreProperties>
</file>